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  <p:sldMasterId id="2147483696" r:id="rId5"/>
  </p:sldMasterIdLst>
  <p:notesMasterIdLst>
    <p:notesMasterId r:id="rId21"/>
  </p:notesMasterIdLst>
  <p:handoutMasterIdLst>
    <p:handoutMasterId r:id="rId22"/>
  </p:handoutMasterIdLst>
  <p:sldIdLst>
    <p:sldId id="260" r:id="rId6"/>
    <p:sldId id="267" r:id="rId7"/>
    <p:sldId id="264" r:id="rId8"/>
    <p:sldId id="272" r:id="rId9"/>
    <p:sldId id="270" r:id="rId10"/>
    <p:sldId id="271" r:id="rId11"/>
    <p:sldId id="273" r:id="rId12"/>
    <p:sldId id="274" r:id="rId13"/>
    <p:sldId id="275" r:id="rId14"/>
    <p:sldId id="278" r:id="rId15"/>
    <p:sldId id="277" r:id="rId16"/>
    <p:sldId id="279" r:id="rId17"/>
    <p:sldId id="280" r:id="rId18"/>
    <p:sldId id="276" r:id="rId19"/>
    <p:sldId id="266" r:id="rId20"/>
  </p:sldIdLst>
  <p:sldSz cx="12192000" cy="6858000"/>
  <p:notesSz cx="6858000" cy="9144000"/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A46"/>
    <a:srgbClr val="A90533"/>
    <a:srgbClr val="2ABDC0"/>
    <a:srgbClr val="A72035"/>
    <a:srgbClr val="221E1F"/>
    <a:srgbClr val="A80532"/>
    <a:srgbClr val="355B6B"/>
    <a:srgbClr val="C2C0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4F46D-945D-4B52-B41A-55509F70F4C5}" v="36" dt="2021-01-13T08:04:45.7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2041" autoAdjust="0"/>
  </p:normalViewPr>
  <p:slideViewPr>
    <p:cSldViewPr snapToGrid="0">
      <p:cViewPr varScale="1">
        <p:scale>
          <a:sx n="117" d="100"/>
          <a:sy n="117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gs" Target="tags/tag1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D89B51-2C67-4DFD-9413-DF8E3BCE6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CE379-A2BE-40FA-A458-036A0DA4B7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AAA1B-7856-480B-A424-AB18A8125D20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1D385-D0C5-4C4F-B0ED-664257D8CE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E6ED4-B489-49C4-A022-ADB5F9D3C7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29E821-35B3-4FB6-8441-896773E64A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382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C1A1E4-85A1-4E32-A99E-61D0056E75AF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9DEA6-228F-4244-AD15-0746CF1C6E1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8811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4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4" Type="http://schemas.openxmlformats.org/officeDocument/2006/relationships/image" Target="../media/image14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FFF9-D9C9-4CD1-AB30-DB15FF370A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5ED0F-41B6-4E53-95EF-3B28A6D6E9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4AAE26-E132-4A66-8E55-2EBE5FA0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778BEC-CDA3-473B-8443-AF2343012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8503FC6-A306-4F96-8027-9D0F191F1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797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21677C-834A-4EBE-8F6F-7D26C1198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2A899-C825-4A07-AF9D-AF30CBCFE7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A14EE9A-F50E-4790-84B2-AD001966D7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730524D-8890-4827-B121-B108EA62B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498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C597BF-819C-48A2-A696-3E880A7468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21F8B-BFA3-4C3C-8E28-1CAA9BDEDE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6835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391A9-CB7D-44BB-B8DF-5C76C717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2C31A8A-6CBC-424F-BA34-11229513CB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243776-AC4B-4931-B6DA-6AB427DCD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1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2692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794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9722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448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14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954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644510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82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1C3EB-F013-423B-91D4-A7AE7250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4C449-D938-45F3-A136-A2AAADB1AA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5F0DBD9-4706-4A86-83DD-88A05DFDE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9F22E7E-83B8-41B2-85F4-14058E012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693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2461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137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4947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2996A3B-3CAE-4B6C-BF47-96E4DAE55B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36FF85-16E4-4038-B4CA-F690B49158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19600"/>
            <a:ext cx="12192000" cy="243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E89E31D-C055-4D47-B798-BEB803E1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30830" y="3657471"/>
            <a:ext cx="1905000" cy="58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37832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4B89855-0027-4A87-B3E2-8EE62CBA378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709883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836FF85-16E4-4038-B4CA-F690B49158D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419600"/>
            <a:ext cx="12192000" cy="2438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E89E31D-C055-4D47-B798-BEB803E1365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6888" y="420785"/>
            <a:ext cx="1905000" cy="581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075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9F4FFD7-B871-4867-A86E-9B7808CBA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4A29C94-25B7-47FA-8B28-A392750183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6238875"/>
            <a:ext cx="12192000" cy="6191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5132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 userDrawn="1">
          <p15:clr>
            <a:srgbClr val="FBAE40"/>
          </p15:clr>
        </p15:guide>
        <p15:guide id="2" pos="7514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4E01DD7-FDF9-4260-9F03-29B2011618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6238875"/>
            <a:ext cx="12192000" cy="619125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D563DB8-3F72-4988-822D-69AE787838D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F077E32-A54F-4D37-A940-7532295B52A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928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514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62718F8-67BA-4C42-9B3E-72C93A47078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37841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0375" y="6343649"/>
            <a:ext cx="1314450" cy="4095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1DEBBF6-E84E-4D71-9FE5-1AB52CB8BC8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12192000" cy="714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55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6763D16-374D-45CA-B72F-C87FBE262DF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7819" y="2831306"/>
            <a:ext cx="3836361" cy="11953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575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56">
          <p15:clr>
            <a:srgbClr val="FBAE40"/>
          </p15:clr>
        </p15:guide>
        <p15:guide id="2" pos="751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82962-11E3-493B-AD1D-78000E9A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873CD-5659-4FBF-B1CE-450FFAEC9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D1E42-150A-4BFC-9329-0B947E51C8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2D3799A-8090-4FA0-A80A-20CB75D9D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303FAF8-A36A-429A-90DE-2C9CF8B8ED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907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6D100-BF9F-4F52-AB8B-E02043E81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946DC-5528-4FFA-B165-52646B051E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825625"/>
            <a:ext cx="515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06EC64-C390-4E6B-9216-32F766CD2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C38B17B-375A-418E-A208-48517ED9D7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5501DE-DFC5-4380-9DA6-E948A40C6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923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C0259-54D6-4523-9B19-4AC0F0F2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86EA9-EFD5-404A-A9E4-5E40763D7E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63F4D7-0DAA-43F5-BBD8-AF462848D2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A5FD02-C950-484F-85F0-F2ABD60775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0CAB29-2847-4F4B-A914-5B0314EA91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714F55C-0A64-4EA5-A7CE-EA2BC7635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A987AC5-644A-472F-8951-8B881FC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604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726D13-7300-4BA7-B9A6-1F97DE5A17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4CDA61B-CB91-4139-845D-D1E2DCDDE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FCD30CE-83D7-4420-8DF3-24BDAA3EB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228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B5751B-C137-43AC-8D7C-26343C6E8B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411AD-344B-408E-B5EC-550C7A58B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95C87-AC46-4276-9F9A-6F0FBE4C7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0860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E4244-D51D-4ECA-8198-18EE96A89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AC9DA1-010A-4BE9-BAF6-EBFC61CF3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B369CE-C0C2-4E06-A89D-DA54D2EA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C1C43E9-C77F-4BC0-9F98-520278CF7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44D793C-BE36-4094-81B6-342B99B4D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867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B7DB0-696E-41B8-B4BA-93D7CC4D8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C16D9C-3D80-48BC-8D23-7682F2F78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E7FAFE-A182-4779-B33D-28D697D8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AE407B4-801C-458A-8D75-681152172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94F2B35-CC56-49EE-A3C3-85CEFDBF0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742873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rgbClr val="A90533"/>
                </a:solidFill>
                <a:latin typeface="TradeGothic LT Light" panose="02000503020000020004" pitchFamily="2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7202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ags" Target="../tags/tag14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B7607-045E-4118-A453-7E778C338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F69EE-4177-4718-8E6A-62A2BDC13C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77496" y="6356351"/>
            <a:ext cx="30763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4D370BD-12E2-4161-AA0B-8F24C367F4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1013" y="633600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286689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adeGothic LT Light" panose="0200050302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09331-FCF0-400C-9A38-C2F109732BFE}" type="datetimeFigureOut">
              <a:rPr lang="en-IN" smtClean="0"/>
              <a:t>31/12/22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703A01-B176-4D3D-BB1C-2F1EB39FE3AC}" type="slidenum">
              <a:rPr lang="en-IN" smtClean="0"/>
              <a:pPr/>
              <a:t>‹#›</a:t>
            </a:fld>
            <a:endParaRPr lang="en-IN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20"/>
    </p:custDataLst>
    <p:extLst>
      <p:ext uri="{BB962C8B-B14F-4D97-AF65-F5344CB8AC3E}">
        <p14:creationId xmlns:p14="http://schemas.microsoft.com/office/powerpoint/2010/main" val="1786025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0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1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dbank-server.azurewebsites.net/" TargetMode="Externa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5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EF596B-2945-4738-8C89-2359895A9578}"/>
              </a:ext>
            </a:extLst>
          </p:cNvPr>
          <p:cNvCxnSpPr/>
          <p:nvPr/>
        </p:nvCxnSpPr>
        <p:spPr>
          <a:xfrm>
            <a:off x="2148840" y="5688148"/>
            <a:ext cx="789432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CBCC53-AAA0-47AA-B556-5BFC781D2DFE}"/>
              </a:ext>
            </a:extLst>
          </p:cNvPr>
          <p:cNvSpPr txBox="1"/>
          <p:nvPr/>
        </p:nvSpPr>
        <p:spPr>
          <a:xfrm>
            <a:off x="4705587" y="5938540"/>
            <a:ext cx="30532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>
                <a:solidFill>
                  <a:schemeClr val="bg1"/>
                </a:solidFill>
              </a:rPr>
              <a:t>Mathias </a:t>
            </a:r>
            <a:r>
              <a:rPr lang="en-IN" sz="2800" b="1" dirty="0" err="1">
                <a:solidFill>
                  <a:schemeClr val="bg1"/>
                </a:solidFill>
              </a:rPr>
              <a:t>Krostewitz</a:t>
            </a:r>
            <a:endParaRPr lang="en-IN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95F82C-A254-4E24-9022-33B29ACAD80F}"/>
              </a:ext>
            </a:extLst>
          </p:cNvPr>
          <p:cNvSpPr txBox="1"/>
          <p:nvPr/>
        </p:nvSpPr>
        <p:spPr>
          <a:xfrm>
            <a:off x="2871047" y="4904655"/>
            <a:ext cx="6449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Banking Application Capstone Presentation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2715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Application Demonstration – Create Account, Log In, Deposit, Withdraw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BDBDBE-50CA-3E0B-3534-A2F189FBD435}"/>
              </a:ext>
            </a:extLst>
          </p:cNvPr>
          <p:cNvSpPr txBox="1"/>
          <p:nvPr/>
        </p:nvSpPr>
        <p:spPr>
          <a:xfrm>
            <a:off x="533400" y="881743"/>
            <a:ext cx="456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ACCOUNT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7B02BE-EEE3-6415-BF19-B35871A4E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14" y="2079971"/>
            <a:ext cx="5765984" cy="2698058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B5FF11-3293-A848-E862-3B4530301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6" y="2079971"/>
            <a:ext cx="5484671" cy="32867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BEC438-BF00-48EA-F3CD-51DBE442A9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378" y="4235847"/>
            <a:ext cx="4660557" cy="22617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049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Application Demonstration – Create Account, Log In, Deposit, Withdraw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C18B5-C129-0DA6-DDED-5C0604240604}"/>
              </a:ext>
            </a:extLst>
          </p:cNvPr>
          <p:cNvSpPr txBox="1"/>
          <p:nvPr/>
        </p:nvSpPr>
        <p:spPr>
          <a:xfrm>
            <a:off x="450433" y="992954"/>
            <a:ext cx="456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LOGIN</a:t>
            </a:r>
          </a:p>
        </p:txBody>
      </p:sp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C10990E-3CAC-366B-0622-7B8800A72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2432"/>
            <a:ext cx="5548244" cy="3379677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C7B1086-EDA3-0D0D-5333-DC029C77A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33" y="2495835"/>
            <a:ext cx="5456097" cy="26700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7821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Application Demonstration – Create Account, Log In, Deposit, Withdraw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78D8E2-489D-6128-BF17-D65BDC7EAD81}"/>
              </a:ext>
            </a:extLst>
          </p:cNvPr>
          <p:cNvSpPr txBox="1"/>
          <p:nvPr/>
        </p:nvSpPr>
        <p:spPr>
          <a:xfrm>
            <a:off x="383060" y="957648"/>
            <a:ext cx="456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DEPOSIT</a:t>
            </a:r>
          </a:p>
        </p:txBody>
      </p:sp>
      <p:pic>
        <p:nvPicPr>
          <p:cNvPr id="10" name="Picture 9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0EBA5132-DB2E-6EB7-7A50-0503E6598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1492"/>
            <a:ext cx="5968313" cy="3084987"/>
          </a:xfrm>
          <a:prstGeom prst="rect">
            <a:avLst/>
          </a:prstGeom>
        </p:spPr>
      </p:pic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910F00F-8B91-F13B-6065-9792B38303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0" y="1481492"/>
            <a:ext cx="6643262" cy="41685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4721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Application Demonstration – Create Account, Log In, Deposit, Withdraw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B2BB5E-4A0D-4E60-1945-119C632747C6}"/>
              </a:ext>
            </a:extLst>
          </p:cNvPr>
          <p:cNvSpPr txBox="1"/>
          <p:nvPr/>
        </p:nvSpPr>
        <p:spPr>
          <a:xfrm>
            <a:off x="228686" y="868544"/>
            <a:ext cx="4561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WITHDRAW</a:t>
            </a:r>
          </a:p>
        </p:txBody>
      </p:sp>
      <p:pic>
        <p:nvPicPr>
          <p:cNvPr id="8" name="Picture 7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61A2F22F-95F4-09E4-4296-6AF676F8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601" y="2051148"/>
            <a:ext cx="5159563" cy="3238263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6D5D375-DE11-6370-7AA0-54A4E7499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60" y="1878226"/>
            <a:ext cx="6277841" cy="358410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39889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Reflection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98F0EC-C491-D3E2-F5D1-46E3E6E50D1B}"/>
              </a:ext>
            </a:extLst>
          </p:cNvPr>
          <p:cNvSpPr txBox="1"/>
          <p:nvPr/>
        </p:nvSpPr>
        <p:spPr>
          <a:xfrm>
            <a:off x="326572" y="817325"/>
            <a:ext cx="114077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Reflection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I have spent way too much time on the navigation issue. While I should have moved on and completed the rest, I decided to go all for it – which wasted time. As the end I followed the advice given in the course and moved on and got the right idea later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 still struggle to find a secure and proper way to save sensible user data as cookie or in local storage.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97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023170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1285016" y="4904655"/>
            <a:ext cx="9621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1: Front-End Architecture, Authentication, And App Diagram</a:t>
            </a:r>
          </a:p>
        </p:txBody>
      </p:sp>
    </p:spTree>
    <p:extLst>
      <p:ext uri="{BB962C8B-B14F-4D97-AF65-F5344CB8AC3E}">
        <p14:creationId xmlns:p14="http://schemas.microsoft.com/office/powerpoint/2010/main" val="2579982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Application Overview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4A2A66-FE7E-A599-3D1B-11F991D0DE63}"/>
              </a:ext>
            </a:extLst>
          </p:cNvPr>
          <p:cNvSpPr/>
          <p:nvPr/>
        </p:nvSpPr>
        <p:spPr>
          <a:xfrm>
            <a:off x="3842657" y="880735"/>
            <a:ext cx="5018313" cy="12310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 END CLIENT</a:t>
            </a:r>
          </a:p>
          <a:p>
            <a:pPr algn="ctr"/>
            <a:r>
              <a:rPr lang="en-US" sz="1100" dirty="0"/>
              <a:t>https://</a:t>
            </a:r>
            <a:r>
              <a:rPr lang="en-US" sz="1100" dirty="0" err="1"/>
              <a:t>thegoodbank.azurewebsites.net</a:t>
            </a:r>
            <a:r>
              <a:rPr lang="en-US" sz="1100" dirty="0"/>
              <a:t>/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F2C44D-13C9-B5A7-B258-CB86B89E4282}"/>
              </a:ext>
            </a:extLst>
          </p:cNvPr>
          <p:cNvSpPr/>
          <p:nvPr/>
        </p:nvSpPr>
        <p:spPr>
          <a:xfrm>
            <a:off x="514347" y="4522510"/>
            <a:ext cx="5018313" cy="123109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 APP SERVER</a:t>
            </a:r>
          </a:p>
          <a:p>
            <a:pPr algn="ctr"/>
            <a:r>
              <a:rPr lang="en-US" sz="1100" b="0" i="0" u="sng" dirty="0">
                <a:effectLst/>
                <a:latin typeface="az_ea_font"/>
                <a:hlinkClick r:id="rId3" tooltip="https://goodbank-server.azurewebsites.net"/>
              </a:rPr>
              <a:t>https://goodbank-server.azurewebsites.net</a:t>
            </a:r>
            <a:endParaRPr lang="en-US" sz="1100" b="0" i="0" dirty="0">
              <a:solidFill>
                <a:srgbClr val="323130"/>
              </a:solidFill>
              <a:effectLst/>
              <a:latin typeface="az_ea_font"/>
            </a:endParaRP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A4846441-D1EC-9F9A-8AAB-8D2A1819A53D}"/>
              </a:ext>
            </a:extLst>
          </p:cNvPr>
          <p:cNvSpPr/>
          <p:nvPr/>
        </p:nvSpPr>
        <p:spPr>
          <a:xfrm>
            <a:off x="8752114" y="3875314"/>
            <a:ext cx="1382486" cy="25254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MONGODB</a:t>
            </a:r>
          </a:p>
          <a:p>
            <a:pPr algn="ctr"/>
            <a:r>
              <a:rPr lang="en-US" dirty="0"/>
              <a:t>AZURE COSMOS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2FE5A1-AF52-9300-4B1A-5D1D0004FA7B}"/>
              </a:ext>
            </a:extLst>
          </p:cNvPr>
          <p:cNvCxnSpPr>
            <a:stCxn id="3" idx="2"/>
            <a:endCxn id="5" idx="0"/>
          </p:cNvCxnSpPr>
          <p:nvPr/>
        </p:nvCxnSpPr>
        <p:spPr>
          <a:xfrm flipH="1">
            <a:off x="3023504" y="2111829"/>
            <a:ext cx="3328310" cy="241068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D66564-AB42-8A93-8C8B-FE43085554F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480949" y="5138057"/>
            <a:ext cx="3271165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7CC4929-BA72-62BE-3C4D-3857685863A1}"/>
              </a:ext>
            </a:extLst>
          </p:cNvPr>
          <p:cNvSpPr txBox="1"/>
          <p:nvPr/>
        </p:nvSpPr>
        <p:spPr>
          <a:xfrm>
            <a:off x="2035629" y="2612571"/>
            <a:ext cx="2166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Fetching Data between users and database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684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4189557" y="4904655"/>
            <a:ext cx="38129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2: Database And API</a:t>
            </a:r>
          </a:p>
        </p:txBody>
      </p:sp>
    </p:spTree>
    <p:extLst>
      <p:ext uri="{BB962C8B-B14F-4D97-AF65-F5344CB8AC3E}">
        <p14:creationId xmlns:p14="http://schemas.microsoft.com/office/powerpoint/2010/main" val="170703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5081717" y="-818652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42959-5626-6F2B-9169-BD017E39B5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91" y="1574019"/>
            <a:ext cx="5515862" cy="44402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812FB-1129-82E4-139B-C122DD729C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21" y="1183093"/>
            <a:ext cx="6207795" cy="3724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9E1DCA-D93A-54AC-C249-DD9A9A126E86}"/>
              </a:ext>
            </a:extLst>
          </p:cNvPr>
          <p:cNvSpPr txBox="1"/>
          <p:nvPr/>
        </p:nvSpPr>
        <p:spPr>
          <a:xfrm>
            <a:off x="4670854" y="2471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A1916-FA44-FF56-1ADE-7380D5E97028}"/>
              </a:ext>
            </a:extLst>
          </p:cNvPr>
          <p:cNvSpPr txBox="1"/>
          <p:nvPr/>
        </p:nvSpPr>
        <p:spPr>
          <a:xfrm>
            <a:off x="2879124" y="22983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095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5F3470-F961-1B73-66E4-61A3C4B9A4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33" y="3709732"/>
            <a:ext cx="4663165" cy="29699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799287-14AA-3A6B-FE4D-934AD0242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33" y="1396588"/>
            <a:ext cx="5108710" cy="23048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F51107-CBCA-CEB0-3C58-2F1283D70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39" y="2293299"/>
            <a:ext cx="5295018" cy="39129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7128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31322B-C5BA-4C97-A425-F526EAC0E65D}"/>
              </a:ext>
            </a:extLst>
          </p:cNvPr>
          <p:cNvSpPr txBox="1"/>
          <p:nvPr/>
        </p:nvSpPr>
        <p:spPr>
          <a:xfrm>
            <a:off x="752632" y="4904655"/>
            <a:ext cx="106867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Part 3: Deployment, Additional Features, App Demonstration, Reflection</a:t>
            </a:r>
          </a:p>
        </p:txBody>
      </p:sp>
    </p:spTree>
    <p:extLst>
      <p:ext uri="{BB962C8B-B14F-4D97-AF65-F5344CB8AC3E}">
        <p14:creationId xmlns:p14="http://schemas.microsoft.com/office/powerpoint/2010/main" val="918902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A38F41-935D-B17D-BB1E-25BEEEEFCC2C}"/>
              </a:ext>
            </a:extLst>
          </p:cNvPr>
          <p:cNvSpPr txBox="1"/>
          <p:nvPr/>
        </p:nvSpPr>
        <p:spPr>
          <a:xfrm>
            <a:off x="222422" y="852616"/>
            <a:ext cx="11511876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Deployment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Azure Static Web App for the Client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Azure Static Web app for the </a:t>
            </a:r>
            <a:r>
              <a:rPr lang="en-US" dirty="0" err="1"/>
              <a:t>node.js</a:t>
            </a:r>
            <a:r>
              <a:rPr lang="en-US" dirty="0"/>
              <a:t> server</a:t>
            </a:r>
          </a:p>
          <a:p>
            <a:pPr marL="285750" indent="-285750">
              <a:buFontTx/>
              <a:buChar char="-"/>
            </a:pPr>
            <a:r>
              <a:rPr lang="en-US" dirty="0"/>
              <a:t>Azure cosmos </a:t>
            </a:r>
            <a:r>
              <a:rPr lang="en-US" dirty="0" err="1"/>
              <a:t>db</a:t>
            </a:r>
            <a:r>
              <a:rPr lang="en-US" dirty="0"/>
              <a:t> for the database storage </a:t>
            </a:r>
          </a:p>
          <a:p>
            <a:endParaRPr lang="en-US" dirty="0"/>
          </a:p>
          <a:p>
            <a:r>
              <a:rPr lang="en-US" b="1" dirty="0"/>
              <a:t>Additional Features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Profile Update Capabilities after successful login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Automatically generating Account numbers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User (email) can only register once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Transaction is recorded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/>
              <a:t>Reflection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- I have spent way too much time on the navigation issue. While I should have moved on and completed the rest, I decided to go all for it – which wasted time. As the end I followed the advice given in the course and moved on and got the right idea later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 still struggle to find a secure and proper way to save sensible user data as cookie or in local storage.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5477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E4F0EB-C6D5-41D9-A565-9F4351838715}"/>
              </a:ext>
            </a:extLst>
          </p:cNvPr>
          <p:cNvSpPr txBox="1"/>
          <p:nvPr/>
        </p:nvSpPr>
        <p:spPr>
          <a:xfrm>
            <a:off x="124453" y="95250"/>
            <a:ext cx="11609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Additional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4BF84E-DE71-4606-BB0F-50175C80C847}"/>
              </a:ext>
            </a:extLst>
          </p:cNvPr>
          <p:cNvSpPr txBox="1"/>
          <p:nvPr/>
        </p:nvSpPr>
        <p:spPr>
          <a:xfrm>
            <a:off x="222422" y="852616"/>
            <a:ext cx="115118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Additional Features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Profile Update Capabilities after successful login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Automatically generating Account numbers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User (email) can only register once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Every Transaction is recorded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87063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MIT PE" val="8XAD2cre"/>
  <p:tag name="ARTICULATE_DESIGN_ID_OFFICE THEME" val="RnN90pNB"/>
  <p:tag name="ARTICULATE_DESIGN_ID_1_MIT PE" val="caWeEXct"/>
  <p:tag name="ARTICULATE_SLIDE_THUMBNAIL_REFRESH" val="1"/>
  <p:tag name="ARTICULATE_PROJECT_OPEN" val="0"/>
  <p:tag name="ARTICULATE_SLIDE_COUNT" val="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IT P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IT P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6DC331548237488BA9A87C5C22BBA4" ma:contentTypeVersion="10" ma:contentTypeDescription="Create a new document." ma:contentTypeScope="" ma:versionID="afc8a0c30e361a4a3a2205789a414196">
  <xsd:schema xmlns:xsd="http://www.w3.org/2001/XMLSchema" xmlns:xs="http://www.w3.org/2001/XMLSchema" xmlns:p="http://schemas.microsoft.com/office/2006/metadata/properties" xmlns:ns2="73104017-11a4-4e7d-8e2e-7ba33f84cdc8" xmlns:ns3="2a2fcfcd-4c6e-4213-8c07-5dcda0681f8c" targetNamespace="http://schemas.microsoft.com/office/2006/metadata/properties" ma:root="true" ma:fieldsID="b0091fef3329149c31400b0a37629447" ns2:_="" ns3:_="">
    <xsd:import namespace="73104017-11a4-4e7d-8e2e-7ba33f84cdc8"/>
    <xsd:import namespace="2a2fcfcd-4c6e-4213-8c07-5dcda0681f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04017-11a4-4e7d-8e2e-7ba33f84cd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fcfcd-4c6e-4213-8c07-5dcda0681f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2DA2B0-6261-4A05-8BA3-00501EB38C7B}">
  <ds:schemaRefs>
    <ds:schemaRef ds:uri="73104017-11a4-4e7d-8e2e-7ba33f84cdc8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2a2fcfcd-4c6e-4213-8c07-5dcda0681f8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6A21850-8052-44A7-AA8A-584600B2D5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04017-11a4-4e7d-8e2e-7ba33f84cdc8"/>
    <ds:schemaRef ds:uri="2a2fcfcd-4c6e-4213-8c07-5dcda0681f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7B7EC69-9FDF-4664-B867-3A91419BA9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</TotalTime>
  <Words>360</Words>
  <Application>Microsoft Macintosh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az_ea_font</vt:lpstr>
      <vt:lpstr>Calibri</vt:lpstr>
      <vt:lpstr>Calibri Light</vt:lpstr>
      <vt:lpstr>Times New Roman</vt:lpstr>
      <vt:lpstr>TradeGothic LT Light</vt:lpstr>
      <vt:lpstr>MIT PE</vt:lpstr>
      <vt:lpstr>1_MIT 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 Shilpiya</dc:creator>
  <cp:lastModifiedBy>Mathias Krostewitz</cp:lastModifiedBy>
  <cp:revision>66</cp:revision>
  <dcterms:created xsi:type="dcterms:W3CDTF">2018-11-05T13:58:18Z</dcterms:created>
  <dcterms:modified xsi:type="dcterms:W3CDTF">2022-12-31T01:28:30Z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0x010100296DC331548237488BA9A87C5C22BBA4</vt:lpwstr>
  </property>
  <property fmtid="{D5CDD505-2E9C-101B-9397-08002B2CF9AE}" pid="3" name="ArticulateGUID">
    <vt:lpwstr>405BEB8A-A8B9-422E-86C1-391F774E521D</vt:lpwstr>
  </property>
  <property fmtid="{D5CDD505-2E9C-101B-9397-08002B2CF9AE}" pid="4" name="ArticulatePath">
    <vt:lpwstr>MIT_xPRO_PPT_Template</vt:lpwstr>
  </property>
</Properties>
</file>